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47" r:id="rId1"/>
  </p:sldMasterIdLst>
  <p:notesMasterIdLst>
    <p:notesMasterId r:id="rId19"/>
  </p:notesMasterIdLst>
  <p:sldIdLst>
    <p:sldId id="256" r:id="rId2"/>
    <p:sldId id="257" r:id="rId3"/>
    <p:sldId id="274" r:id="rId4"/>
    <p:sldId id="268" r:id="rId5"/>
    <p:sldId id="259" r:id="rId6"/>
    <p:sldId id="280" r:id="rId7"/>
    <p:sldId id="260" r:id="rId8"/>
    <p:sldId id="284" r:id="rId9"/>
    <p:sldId id="281" r:id="rId10"/>
    <p:sldId id="271" r:id="rId11"/>
    <p:sldId id="269" r:id="rId12"/>
    <p:sldId id="270" r:id="rId13"/>
    <p:sldId id="282" r:id="rId14"/>
    <p:sldId id="278" r:id="rId15"/>
    <p:sldId id="272" r:id="rId16"/>
    <p:sldId id="283" r:id="rId17"/>
    <p:sldId id="28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6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76" autoAdjust="0"/>
  </p:normalViewPr>
  <p:slideViewPr>
    <p:cSldViewPr>
      <p:cViewPr>
        <p:scale>
          <a:sx n="94" d="100"/>
          <a:sy n="94" d="100"/>
        </p:scale>
        <p:origin x="-1290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65224-2681-4326-819E-76F2D09E17EF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FC73E-0C22-481F-B938-593CEE15E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796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8D6998F-A7F0-46BC-AD24-3A672D819239}" type="slidenum">
              <a:rPr lang="en-US"/>
              <a:pPr/>
              <a:t>6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3697A2-5AC4-46BC-BDA0-BFF5D91027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31CA-47DD-4A1F-AAEA-E1F13DB6A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4B6BAA9-64E0-4AE6-812D-D5E266922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399F691-3FD9-4AC6-8F7A-84EE9BAE76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70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6360C88-F348-48F0-96EF-639F2BA2E7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9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D4D2-64A3-4A11-8713-3BA51B31C2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BB81707-1D28-4632-B2B1-6C49A8F7F2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581F-8FC2-4AB2-A562-545CF6F0FF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7381-5824-4804-86D0-E2F2CF7B6B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52E9-9F26-4CE7-B6B9-1443A05CCC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FF57-2B29-4068-8D59-8CA4A4C8C7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B2E837-04E7-4F7D-B4C0-E3022C6C35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44DA9-9199-48F8-90D8-0F3E2FBACB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37FCE2F-B608-4C04-B3F4-795207C5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8" r:id="rId1"/>
    <p:sldLayoutId id="2147484449" r:id="rId2"/>
    <p:sldLayoutId id="2147484450" r:id="rId3"/>
    <p:sldLayoutId id="2147484451" r:id="rId4"/>
    <p:sldLayoutId id="2147484452" r:id="rId5"/>
    <p:sldLayoutId id="2147484453" r:id="rId6"/>
    <p:sldLayoutId id="2147484454" r:id="rId7"/>
    <p:sldLayoutId id="2147484455" r:id="rId8"/>
    <p:sldLayoutId id="2147484456" r:id="rId9"/>
    <p:sldLayoutId id="2147484457" r:id="rId10"/>
    <p:sldLayoutId id="2147484458" r:id="rId11"/>
    <p:sldLayoutId id="2147484459" r:id="rId12"/>
    <p:sldLayoutId id="214748446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12.xml"/><Relationship Id="rId1" Type="http://schemas.openxmlformats.org/officeDocument/2006/relationships/video" Target="http://www.youtube.com/v/I8aA7SjYsCA?version=3&amp;hl=en_US&amp;rel=0" TargetMode="Externa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video" Target="http://www.youtube.com/v/2mzDwgyk6QM?version=3&amp;hl=en_US&amp;rel=0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Chemistry- Matter and change</a:t>
            </a:r>
          </a:p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Honors Chemistry</a:t>
            </a:r>
            <a:br>
              <a:rPr lang="en-US" sz="4400"/>
            </a:br>
            <a:r>
              <a:rPr lang="en-US" sz="4400"/>
              <a:t/>
            </a:r>
            <a:br>
              <a:rPr lang="en-US" sz="4400"/>
            </a:br>
            <a:r>
              <a:rPr lang="en-US" sz="4400"/>
              <a:t>Chapters 1 + 2 </a:t>
            </a:r>
            <a:br>
              <a:rPr lang="en-US" sz="4400"/>
            </a:br>
            <a:endParaRPr lang="en-US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</a:t>
            </a:r>
            <a:r>
              <a:rPr lang="en-US" dirty="0"/>
              <a:t>of Matter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2"/>
            <a:r>
              <a:rPr lang="en-US" sz="2100" dirty="0"/>
              <a:t>Matter CAN change state</a:t>
            </a:r>
          </a:p>
          <a:p>
            <a:pPr lvl="2"/>
            <a:r>
              <a:rPr lang="en-US" sz="2100" dirty="0"/>
              <a:t>Three basic states of matter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</p:txBody>
      </p:sp>
      <p:graphicFrame>
        <p:nvGraphicFramePr>
          <p:cNvPr id="24614" name="Group 3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996706"/>
              </p:ext>
            </p:extLst>
          </p:nvPr>
        </p:nvGraphicFramePr>
        <p:xfrm>
          <a:off x="381000" y="2362200"/>
          <a:ext cx="8534400" cy="3886201"/>
        </p:xfrm>
        <a:graphic>
          <a:graphicData uri="http://schemas.openxmlformats.org/drawingml/2006/table">
            <a:tbl>
              <a:tblPr/>
              <a:tblGrid>
                <a:gridCol w="2133600"/>
                <a:gridCol w="2133600"/>
                <a:gridCol w="2133600"/>
                <a:gridCol w="2133600"/>
              </a:tblGrid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LIQUID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0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Definite Shape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8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Definite Volume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0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Particle Spacing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352800" y="3200400"/>
            <a:ext cx="457200" cy="762000"/>
            <a:chOff x="3429000" y="3276600"/>
            <a:chExt cx="457200" cy="762000"/>
          </a:xfrm>
        </p:grpSpPr>
        <p:sp>
          <p:nvSpPr>
            <p:cNvPr id="2" name="Diagonal Stripe 1"/>
            <p:cNvSpPr/>
            <p:nvPr/>
          </p:nvSpPr>
          <p:spPr>
            <a:xfrm>
              <a:off x="3581400" y="3276600"/>
              <a:ext cx="304800" cy="762000"/>
            </a:xfrm>
            <a:prstGeom prst="diagStripe">
              <a:avLst>
                <a:gd name="adj" fmla="val 560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Diagonal Stripe 7"/>
            <p:cNvSpPr/>
            <p:nvPr/>
          </p:nvSpPr>
          <p:spPr>
            <a:xfrm flipH="1">
              <a:off x="3429000" y="3581400"/>
              <a:ext cx="152400" cy="457200"/>
            </a:xfrm>
            <a:prstGeom prst="diagStripe">
              <a:avLst>
                <a:gd name="adj" fmla="val 2333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410200" y="4282440"/>
            <a:ext cx="457200" cy="762000"/>
            <a:chOff x="3429000" y="3276600"/>
            <a:chExt cx="457200" cy="762000"/>
          </a:xfrm>
        </p:grpSpPr>
        <p:sp>
          <p:nvSpPr>
            <p:cNvPr id="11" name="Diagonal Stripe 10"/>
            <p:cNvSpPr/>
            <p:nvPr/>
          </p:nvSpPr>
          <p:spPr>
            <a:xfrm>
              <a:off x="3581400" y="3276600"/>
              <a:ext cx="304800" cy="762000"/>
            </a:xfrm>
            <a:prstGeom prst="diagStripe">
              <a:avLst>
                <a:gd name="adj" fmla="val 560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Diagonal Stripe 11"/>
            <p:cNvSpPr/>
            <p:nvPr/>
          </p:nvSpPr>
          <p:spPr>
            <a:xfrm flipH="1">
              <a:off x="3429000" y="3581400"/>
              <a:ext cx="152400" cy="457200"/>
            </a:xfrm>
            <a:prstGeom prst="diagStripe">
              <a:avLst>
                <a:gd name="adj" fmla="val 2333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4282440"/>
            <a:ext cx="457200" cy="762000"/>
            <a:chOff x="3429000" y="3276600"/>
            <a:chExt cx="457200" cy="762000"/>
          </a:xfrm>
        </p:grpSpPr>
        <p:sp>
          <p:nvSpPr>
            <p:cNvPr id="14" name="Diagonal Stripe 13"/>
            <p:cNvSpPr/>
            <p:nvPr/>
          </p:nvSpPr>
          <p:spPr>
            <a:xfrm>
              <a:off x="3581400" y="3276600"/>
              <a:ext cx="304800" cy="762000"/>
            </a:xfrm>
            <a:prstGeom prst="diagStripe">
              <a:avLst>
                <a:gd name="adj" fmla="val 560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Diagonal Stripe 14"/>
            <p:cNvSpPr/>
            <p:nvPr/>
          </p:nvSpPr>
          <p:spPr>
            <a:xfrm flipH="1">
              <a:off x="3429000" y="3581400"/>
              <a:ext cx="152400" cy="457200"/>
            </a:xfrm>
            <a:prstGeom prst="diagStripe">
              <a:avLst>
                <a:gd name="adj" fmla="val 2333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352728"/>
            <a:ext cx="81915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5263194"/>
            <a:ext cx="685800" cy="90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353" y="5247954"/>
            <a:ext cx="540847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i="1" dirty="0" smtClean="0">
                <a:solidFill>
                  <a:schemeClr val="accent1"/>
                </a:solidFill>
              </a:rPr>
              <a:t>Substance</a:t>
            </a:r>
            <a:r>
              <a:rPr lang="en-US" sz="2400" dirty="0" smtClean="0">
                <a:solidFill>
                  <a:schemeClr val="hlink"/>
                </a:solidFill>
              </a:rPr>
              <a:t>-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purely 1 type of matter (elements and compounds)</a:t>
            </a:r>
          </a:p>
          <a:p>
            <a:pPr>
              <a:lnSpc>
                <a:spcPct val="80000"/>
              </a:lnSpc>
            </a:pPr>
            <a:endParaRPr lang="en-US" sz="2400" i="1" dirty="0">
              <a:solidFill>
                <a:schemeClr val="accent4">
                  <a:lumMod val="75000"/>
                </a:schemeClr>
              </a:solidFill>
            </a:endParaRPr>
          </a:p>
          <a:p>
            <a:pPr marL="45720" indent="0">
              <a:lnSpc>
                <a:spcPct val="80000"/>
              </a:lnSpc>
              <a:buNone/>
            </a:pPr>
            <a:r>
              <a:rPr lang="en-US" sz="2400" i="1" dirty="0" smtClean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lang="en-US" sz="3600" b="1" i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KNOW YOUR ELEMENTS</a:t>
            </a:r>
          </a:p>
          <a:p>
            <a:pPr marL="365760" lvl="1" indent="0">
              <a:lnSpc>
                <a:spcPct val="80000"/>
              </a:lnSpc>
              <a:buNone/>
            </a:pPr>
            <a:endParaRPr lang="en-US" sz="2400" i="1" dirty="0" smtClean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i="1" dirty="0" smtClean="0">
                <a:solidFill>
                  <a:schemeClr val="accent1"/>
                </a:solidFill>
              </a:rPr>
              <a:t>Mixture</a:t>
            </a:r>
            <a:r>
              <a:rPr lang="en-US" sz="2400" dirty="0" smtClean="0">
                <a:solidFill>
                  <a:schemeClr val="hlink"/>
                </a:solidFill>
              </a:rPr>
              <a:t>-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composed of 2 or more substances physically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combined</a:t>
            </a:r>
          </a:p>
          <a:p>
            <a:pPr marL="45720" indent="0">
              <a:lnSpc>
                <a:spcPct val="80000"/>
              </a:lnSpc>
              <a:buNone/>
            </a:pPr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Heterogeneous</a:t>
            </a:r>
            <a:r>
              <a:rPr lang="en-US" sz="2400" dirty="0">
                <a:solidFill>
                  <a:schemeClr val="hlink"/>
                </a:solidFill>
              </a:rPr>
              <a:t>-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composition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varies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</a:rPr>
              <a:t> more than one phase*</a:t>
            </a:r>
            <a:endParaRPr lang="en-US" sz="2200" dirty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Homogeneous</a:t>
            </a:r>
            <a:r>
              <a:rPr lang="en-US" sz="2400" dirty="0">
                <a:solidFill>
                  <a:schemeClr val="hlink"/>
                </a:solidFill>
              </a:rPr>
              <a:t>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aka“solution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”) - uniform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composition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</a:rPr>
              <a:t> one phase</a:t>
            </a:r>
            <a:endParaRPr lang="en-US" sz="2200" dirty="0">
              <a:solidFill>
                <a:schemeClr val="accent5">
                  <a:lumMod val="75000"/>
                </a:schemeClr>
              </a:solidFill>
            </a:endParaRPr>
          </a:p>
          <a:p>
            <a:pPr lvl="3">
              <a:lnSpc>
                <a:spcPct val="80000"/>
              </a:lnSpc>
            </a:pPr>
            <a:endParaRPr lang="en-US" sz="1800" dirty="0">
              <a:solidFill>
                <a:schemeClr val="hlink"/>
              </a:solidFill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matter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27200" y="6172200"/>
            <a:ext cx="6596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*Phase refers to any part of a sample with uniform composition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ALL MIXTURES CAN BE SEPERATED </a:t>
            </a:r>
            <a:r>
              <a:rPr lang="en-US" sz="2400" dirty="0" smtClean="0"/>
              <a:t>PHYSICALLY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by exploiting the physical properties of the components</a:t>
            </a:r>
          </a:p>
          <a:p>
            <a:endParaRPr lang="en-US" sz="2400" dirty="0"/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Filtration</a:t>
            </a:r>
            <a:r>
              <a:rPr lang="en-US" sz="2200" dirty="0"/>
              <a:t>- used to separate a mixture with widely varying particle size </a:t>
            </a:r>
          </a:p>
          <a:p>
            <a:pPr lvl="2"/>
            <a:r>
              <a:rPr lang="en-US" dirty="0"/>
              <a:t>EX: rocks and water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Distillation</a:t>
            </a:r>
            <a:r>
              <a:rPr lang="en-US" sz="2200" dirty="0"/>
              <a:t>- used to separate a liquid </a:t>
            </a:r>
            <a:r>
              <a:rPr lang="en-US" sz="2200" dirty="0" smtClean="0"/>
              <a:t>mixture based on differing boiling points.</a:t>
            </a:r>
            <a:endParaRPr lang="en-US" sz="2200" dirty="0"/>
          </a:p>
          <a:p>
            <a:pPr lvl="2"/>
            <a:r>
              <a:rPr lang="en-US" dirty="0"/>
              <a:t>EX:  alcohol and water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Crystallization</a:t>
            </a:r>
            <a:r>
              <a:rPr lang="en-US" sz="2200" dirty="0"/>
              <a:t>- used to separate an aqueous mixture</a:t>
            </a:r>
          </a:p>
          <a:p>
            <a:pPr lvl="2"/>
            <a:r>
              <a:rPr lang="en-US" dirty="0"/>
              <a:t>EX: salt water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Chromatography</a:t>
            </a:r>
            <a:r>
              <a:rPr lang="en-US" sz="2200" dirty="0"/>
              <a:t>- separates a mixture based on polarity (affinity for stationary/mobile phase)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Separating Mixtures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i="1" dirty="0" smtClean="0">
                    <a:solidFill>
                      <a:schemeClr val="accent1"/>
                    </a:solidFill>
                  </a:rPr>
                  <a:t>Substance</a:t>
                </a:r>
                <a:r>
                  <a:rPr lang="en-US" sz="2400" dirty="0">
                    <a:solidFill>
                      <a:schemeClr val="hlink"/>
                    </a:solidFill>
                  </a:rPr>
                  <a:t>- 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1 </a:t>
                </a: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type of 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matter</a:t>
                </a:r>
              </a:p>
              <a:p>
                <a:pPr lvl="1"/>
                <a:r>
                  <a:rPr lang="en-US" sz="2400" dirty="0" smtClean="0">
                    <a:solidFill>
                      <a:schemeClr val="bg2">
                        <a:lumMod val="50000"/>
                      </a:schemeClr>
                    </a:solidFill>
                  </a:rPr>
                  <a:t>Elements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– Simplest form of matter</a:t>
                </a:r>
              </a:p>
              <a:p>
                <a:pPr lvl="1"/>
                <a:r>
                  <a:rPr lang="en-US" sz="2400" dirty="0" smtClean="0">
                    <a:solidFill>
                      <a:schemeClr val="bg2">
                        <a:lumMod val="50000"/>
                      </a:schemeClr>
                    </a:solidFill>
                  </a:rPr>
                  <a:t>Compounds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– A chemical combination of two or more </a:t>
                </a:r>
                <a:r>
                  <a:rPr lang="en-US" sz="2400" b="1" spc="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different</a:t>
                </a:r>
                <a:r>
                  <a:rPr lang="en-US" sz="24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elements.</a:t>
                </a:r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pPr marL="365760" lvl="1" indent="0">
                  <a:buNone/>
                </a:pPr>
                <a:endParaRPr lang="en-US" sz="2400" dirty="0" smtClean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𝑁𝑎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sz="28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80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𝐶𝑙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800" i="1"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latin typeface="Cambria Math"/>
                            </a:rPr>
                            <m:t>𝑔</m:t>
                          </m:r>
                          <m:r>
                            <a:rPr lang="en-US" sz="28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𝑁𝑎𝐶𝑙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sz="2800" i="1">
                              <a:latin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17" t="-968" r="-2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matter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71600" y="4572000"/>
            <a:ext cx="5410200" cy="1490659"/>
            <a:chOff x="1600200" y="4572000"/>
            <a:chExt cx="5410200" cy="149065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200" y="4572000"/>
              <a:ext cx="2087690" cy="148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7890" y="4572000"/>
              <a:ext cx="1378173" cy="148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6063" y="4572000"/>
              <a:ext cx="1944337" cy="1490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405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Changes to Matter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228600" y="2971800"/>
            <a:ext cx="3962400" cy="1092200"/>
          </a:xfrm>
        </p:spPr>
        <p:txBody>
          <a:bodyPr>
            <a:normAutofit/>
          </a:bodyPr>
          <a:lstStyle/>
          <a:p>
            <a:pPr lvl="3"/>
            <a:r>
              <a:rPr lang="en-US" sz="2000" b="1" dirty="0">
                <a:latin typeface="Arial" pitchFamily="34" charset="0"/>
                <a:cs typeface="Arial" pitchFamily="34" charset="0"/>
              </a:rPr>
              <a:t>Physical change-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occurs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without altering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makeup</a:t>
            </a:r>
          </a:p>
          <a:p>
            <a:pPr marL="914400" lvl="3" indent="0">
              <a:buNone/>
            </a:pPr>
            <a:endParaRPr lang="en-US" sz="2000" dirty="0" smtClean="0"/>
          </a:p>
          <a:p>
            <a:pPr marL="914400" lvl="3" indent="0">
              <a:buNone/>
            </a:pPr>
            <a:endParaRPr lang="en-US" sz="2000" dirty="0"/>
          </a:p>
          <a:p>
            <a:pPr marL="914400" lvl="3" indent="0">
              <a:buNone/>
            </a:pPr>
            <a:endParaRPr lang="en-US" sz="2000" dirty="0" smtClean="0"/>
          </a:p>
          <a:p>
            <a:pPr marL="914400" lvl="3" indent="0">
              <a:buNone/>
            </a:pPr>
            <a:endParaRPr lang="en-US" sz="2000" dirty="0" smtClean="0"/>
          </a:p>
          <a:p>
            <a:pPr marL="914400" lvl="3" indent="0">
              <a:buNone/>
            </a:pPr>
            <a:endParaRPr lang="en-US" sz="2000" dirty="0"/>
          </a:p>
          <a:p>
            <a:pPr marL="914400" lvl="3" indent="0">
              <a:buNone/>
            </a:pPr>
            <a:endParaRPr lang="en-US" sz="2000" dirty="0"/>
          </a:p>
        </p:txBody>
      </p:sp>
      <p:pic>
        <p:nvPicPr>
          <p:cNvPr id="41989" name="Picture 5" descr="animation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143375"/>
            <a:ext cx="3344334" cy="2257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I8aA7SjYsCA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733800" y="2667000"/>
            <a:ext cx="5056187" cy="373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0" y="1818640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0" lvl="3" indent="-342900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</a:rPr>
              <a:t>Chemical change- </a:t>
            </a:r>
            <a:r>
              <a:rPr lang="en-US" sz="2000" dirty="0">
                <a:solidFill>
                  <a:schemeClr val="tx2"/>
                </a:solidFill>
              </a:rPr>
              <a:t>occurs through alteration of substance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41987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/>
              <a:t>Must involve at least one material changing into a new material</a:t>
            </a:r>
          </a:p>
          <a:p>
            <a:endParaRPr lang="en-US" sz="2400"/>
          </a:p>
          <a:p>
            <a:pPr>
              <a:buFont typeface="Wingdings" pitchFamily="2" charset="2"/>
              <a:buNone/>
            </a:pPr>
            <a:r>
              <a:rPr lang="en-US" sz="2400"/>
              <a:t>			and </a:t>
            </a:r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endParaRPr lang="en-US" sz="2400"/>
          </a:p>
          <a:p>
            <a:r>
              <a:rPr lang="en-US" sz="2400"/>
              <a:t>Must obey the Law of Conservation of Mass:</a:t>
            </a:r>
          </a:p>
          <a:p>
            <a:pPr lvl="1"/>
            <a:r>
              <a:rPr lang="en-US" sz="2200"/>
              <a:t>Mass is neither created nor destroyed in chemical reaction</a:t>
            </a:r>
          </a:p>
          <a:p>
            <a:pPr lvl="1"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Chemical Reactions</a:t>
            </a:r>
          </a:p>
        </p:txBody>
      </p:sp>
      <p:pic>
        <p:nvPicPr>
          <p:cNvPr id="3" name="2mzDwgyk6QM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800600" y="1752600"/>
            <a:ext cx="3352800" cy="2514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800600" y="4724400"/>
                <a:ext cx="3870034" cy="4972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</a:rPr>
                            <m:t>𝑁𝑎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𝑠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𝐶𝑙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2(</m:t>
                          </m:r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</a:rPr>
                            <m:t>𝑁𝑎𝐶𝑙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𝑠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4724400"/>
                <a:ext cx="3870034" cy="497252"/>
              </a:xfrm>
              <a:prstGeom prst="rect">
                <a:avLst/>
              </a:prstGeom>
              <a:blipFill rotWithShape="1">
                <a:blip r:embed="rId4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800600" y="5236892"/>
                <a:ext cx="34619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  10.00</m:t>
                    </m:r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   +</m:t>
                    </m:r>
                  </m:oMath>
                </a14:m>
                <a:r>
                  <a:rPr lang="en-US" dirty="0" smtClean="0"/>
                  <a:t>  6.06g    →   16.06g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5236892"/>
                <a:ext cx="3461973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r="-882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INDICATIONS OF A CHEMICAL CHANGE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405451"/>
            <a:ext cx="2412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Change in color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3288627"/>
            <a:ext cx="3399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Change in temperature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5054979"/>
            <a:ext cx="367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Formation of a precipitate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4171803"/>
            <a:ext cx="2751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Formation of a gas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759959" y="2405451"/>
            <a:ext cx="3581401" cy="3023946"/>
            <a:chOff x="4724400" y="2238319"/>
            <a:chExt cx="3581401" cy="302394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2238319"/>
              <a:ext cx="1828800" cy="15918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1" y="3830176"/>
              <a:ext cx="1828800" cy="1432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2238319"/>
              <a:ext cx="1752600" cy="15918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1" y="3807035"/>
              <a:ext cx="1752600" cy="1455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601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read sections 2.1-2.4 of the text.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The reading, presentations, activities and labs we have done thus far should enable you to complete:</a:t>
            </a:r>
          </a:p>
          <a:p>
            <a:pPr lvl="1"/>
            <a:r>
              <a:rPr lang="en-US" dirty="0"/>
              <a:t>Written work for chapter </a:t>
            </a:r>
            <a:r>
              <a:rPr lang="en-US" dirty="0" smtClean="0"/>
              <a:t>2 </a:t>
            </a:r>
            <a:r>
              <a:rPr lang="en-US" dirty="0"/>
              <a:t>(sections </a:t>
            </a:r>
            <a:r>
              <a:rPr lang="en-US" dirty="0" smtClean="0"/>
              <a:t>2.1-2.4)</a:t>
            </a:r>
            <a:endParaRPr lang="en-US" dirty="0"/>
          </a:p>
          <a:p>
            <a:pPr lvl="1"/>
            <a:r>
              <a:rPr lang="en-US" dirty="0"/>
              <a:t>Supplemental </a:t>
            </a:r>
            <a:r>
              <a:rPr lang="en-US"/>
              <a:t>Questions </a:t>
            </a:r>
            <a:r>
              <a:rPr lang="en-US" smtClean="0"/>
              <a:t>6-10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As always, if you have questions about this material or need help with any of your work, make arrangements to see Mrs. Pav ASAP.</a:t>
            </a:r>
          </a:p>
          <a:p>
            <a:pPr marL="640080" lvl="2" indent="0">
              <a:buNone/>
            </a:pPr>
            <a:endParaRPr lang="en-US" dirty="0"/>
          </a:p>
          <a:p>
            <a:pPr marL="640080" lvl="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99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16560" y="1600200"/>
            <a:ext cx="8382000" cy="6431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000" dirty="0" smtClean="0">
                <a:ea typeface="宋体" pitchFamily="2" charset="-122"/>
              </a:rPr>
              <a:t>T</a:t>
            </a:r>
            <a:r>
              <a:rPr lang="en-US" altLang="zh-CN" sz="2000" dirty="0" smtClean="0">
                <a:ea typeface="宋体" pitchFamily="2" charset="-122"/>
              </a:rPr>
              <a:t>he </a:t>
            </a:r>
            <a:r>
              <a:rPr lang="en-US" altLang="zh-CN" sz="2000" dirty="0">
                <a:ea typeface="宋体" pitchFamily="2" charset="-122"/>
              </a:rPr>
              <a:t>study of the composition and changes undergone by </a:t>
            </a:r>
            <a:r>
              <a:rPr lang="en-US" altLang="zh-CN" sz="2000" dirty="0" smtClean="0">
                <a:ea typeface="宋体" pitchFamily="2" charset="-122"/>
              </a:rPr>
              <a:t>matter</a:t>
            </a:r>
            <a:endParaRPr lang="en-US" altLang="zh-CN" sz="2000" dirty="0">
              <a:ea typeface="宋体" pitchFamily="2" charset="-122"/>
            </a:endParaRPr>
          </a:p>
          <a:p>
            <a:endParaRPr lang="en-US" altLang="zh-CN" sz="2000" dirty="0">
              <a:ea typeface="宋体" pitchFamily="2" charset="-122"/>
            </a:endParaRPr>
          </a:p>
          <a:p>
            <a:pPr marL="45720" indent="0">
              <a:buNone/>
            </a:pPr>
            <a:endParaRPr lang="en-US" altLang="zh-CN" sz="2000" dirty="0">
              <a:ea typeface="宋体" pitchFamily="2" charset="-122"/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Chemistry Defined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2080815" y="2669794"/>
            <a:ext cx="2067560" cy="1866900"/>
          </a:xfrm>
          <a:prstGeom prst="ellipse">
            <a:avLst/>
          </a:prstGeom>
          <a:solidFill>
            <a:schemeClr val="accent3">
              <a:alpha val="63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Physiology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573780" y="4760468"/>
            <a:ext cx="2067560" cy="1866900"/>
          </a:xfrm>
          <a:prstGeom prst="ellipse">
            <a:avLst/>
          </a:prstGeom>
          <a:gradFill>
            <a:gsLst>
              <a:gs pos="0">
                <a:schemeClr val="accent6">
                  <a:alpha val="34000"/>
                </a:schemeClr>
              </a:gs>
              <a:gs pos="90000">
                <a:schemeClr val="accent6">
                  <a:shade val="100000"/>
                </a:schemeClr>
              </a:gs>
              <a:gs pos="100000">
                <a:schemeClr val="accent6">
                  <a:shade val="85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Forensics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454955" y="3299714"/>
            <a:ext cx="2186385" cy="2016252"/>
          </a:xfrm>
          <a:prstGeom prst="ellipse">
            <a:avLst/>
          </a:prstGeom>
          <a:solidFill>
            <a:schemeClr val="tx2">
              <a:alpha val="67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Chemistry</a:t>
            </a:r>
            <a:endParaRPr 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5011975" y="4115054"/>
            <a:ext cx="2067560" cy="1866900"/>
          </a:xfrm>
          <a:prstGeom prst="ellipse">
            <a:avLst/>
          </a:prstGeom>
          <a:solidFill>
            <a:schemeClr val="accent5">
              <a:alpha val="49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Geosciences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080815" y="4115054"/>
            <a:ext cx="2067560" cy="1866900"/>
          </a:xfrm>
          <a:prstGeom prst="ellipse">
            <a:avLst/>
          </a:prstGeom>
          <a:solidFill>
            <a:schemeClr val="accent4">
              <a:alpha val="5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518455" y="2028444"/>
            <a:ext cx="2067560" cy="1866900"/>
          </a:xfrm>
          <a:prstGeom prst="ellipse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Biology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011975" y="2669794"/>
            <a:ext cx="2067560" cy="1866900"/>
          </a:xfrm>
          <a:prstGeom prst="ellipse">
            <a:avLst/>
          </a:prstGeom>
          <a:solidFill>
            <a:schemeClr val="accent2">
              <a:alpha val="41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Environmental</a:t>
            </a:r>
          </a:p>
          <a:p>
            <a:pPr algn="ctr"/>
            <a:r>
              <a:rPr lang="en-US" dirty="0" smtClean="0"/>
              <a:t>Science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Five Branches of Chemistry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81200"/>
            <a:ext cx="3810000" cy="4530725"/>
          </a:xfrm>
        </p:spPr>
        <p:txBody>
          <a:bodyPr/>
          <a:lstStyle/>
          <a:p>
            <a:r>
              <a:rPr lang="en-US" sz="2400" dirty="0"/>
              <a:t>Organic</a:t>
            </a:r>
          </a:p>
          <a:p>
            <a:r>
              <a:rPr lang="en-US" sz="2400" dirty="0"/>
              <a:t>Inorganic</a:t>
            </a:r>
          </a:p>
          <a:p>
            <a:r>
              <a:rPr lang="en-US" sz="2400" dirty="0"/>
              <a:t>Analytical-composition of substances. </a:t>
            </a:r>
          </a:p>
          <a:p>
            <a:r>
              <a:rPr lang="en-US" sz="2400" dirty="0"/>
              <a:t>Physical-behavior of chemical substances </a:t>
            </a:r>
          </a:p>
          <a:p>
            <a:r>
              <a:rPr lang="en-US" sz="2400" dirty="0"/>
              <a:t>Biochemistry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128" y="2126307"/>
            <a:ext cx="3689272" cy="3436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/>
              <a:t>Pure</a:t>
            </a:r>
          </a:p>
          <a:p>
            <a:pPr lvl="1"/>
            <a:r>
              <a:rPr lang="en-US" sz="2200" dirty="0"/>
              <a:t>For the advancement of knowledge about our </a:t>
            </a:r>
            <a:r>
              <a:rPr lang="en-US" sz="2200" dirty="0" smtClean="0"/>
              <a:t>world</a:t>
            </a:r>
          </a:p>
          <a:p>
            <a:pPr lvl="1"/>
            <a:r>
              <a:rPr lang="en-US" sz="2200" dirty="0" smtClean="0"/>
              <a:t>Many “Pure” pursuits lead to practical applications (i.e. nylon)</a:t>
            </a:r>
            <a:endParaRPr lang="en-US" sz="2200" dirty="0"/>
          </a:p>
        </p:txBody>
      </p:sp>
      <p:sp>
        <p:nvSpPr>
          <p:cNvPr id="2048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/>
              <a:t>Applied</a:t>
            </a:r>
          </a:p>
          <a:p>
            <a:pPr lvl="1"/>
            <a:r>
              <a:rPr lang="en-US" sz="2200"/>
              <a:t>For a specific issue that faces society</a:t>
            </a:r>
          </a:p>
          <a:p>
            <a:pPr lvl="1"/>
            <a:endParaRPr lang="en-US" sz="2200"/>
          </a:p>
          <a:p>
            <a:pPr lvl="1"/>
            <a:r>
              <a:rPr lang="en-US" sz="2200"/>
              <a:t>Pharmaceuticals, etc.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Chemistry Can Be…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4648200"/>
            <a:ext cx="7391400" cy="15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14400" y="47244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Read “The Symbiosis of Pure and Applied Science” posted under the Introduction to Chemistry topic and respond to the discussion question 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/>
              <a:t>Scientific </a:t>
            </a:r>
            <a:br>
              <a:rPr lang="en-US" sz="3800"/>
            </a:br>
            <a:r>
              <a:rPr lang="en-US" sz="3800"/>
              <a:t>Method</a:t>
            </a:r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828800"/>
            <a:ext cx="4146973" cy="4724400"/>
          </a:xfrm>
        </p:spPr>
      </p:pic>
      <p:sp>
        <p:nvSpPr>
          <p:cNvPr id="3" name="Rounded Rectangle 2"/>
          <p:cNvSpPr/>
          <p:nvPr/>
        </p:nvSpPr>
        <p:spPr>
          <a:xfrm>
            <a:off x="648970" y="2479040"/>
            <a:ext cx="1600200" cy="533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48970" y="3393440"/>
            <a:ext cx="1600200" cy="533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971800" y="4307840"/>
            <a:ext cx="1600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Law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48970" y="5222240"/>
            <a:ext cx="1600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48970" y="4307840"/>
            <a:ext cx="1600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4" name="Circular Arrow 3"/>
          <p:cNvSpPr/>
          <p:nvPr/>
        </p:nvSpPr>
        <p:spPr>
          <a:xfrm rot="5400000">
            <a:off x="1861185" y="3609975"/>
            <a:ext cx="775970" cy="876300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ular Arrow 11"/>
          <p:cNvSpPr/>
          <p:nvPr/>
        </p:nvSpPr>
        <p:spPr>
          <a:xfrm rot="16200000">
            <a:off x="260985" y="3659505"/>
            <a:ext cx="775970" cy="876300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ircular Arrow 12"/>
          <p:cNvSpPr/>
          <p:nvPr/>
        </p:nvSpPr>
        <p:spPr>
          <a:xfrm rot="5400000">
            <a:off x="1823085" y="4624705"/>
            <a:ext cx="852170" cy="876300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ircular Arrow 13"/>
          <p:cNvSpPr/>
          <p:nvPr/>
        </p:nvSpPr>
        <p:spPr>
          <a:xfrm rot="16200000">
            <a:off x="222885" y="4674235"/>
            <a:ext cx="852170" cy="876300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1295400" y="3012440"/>
            <a:ext cx="228600" cy="3810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2250440" y="4448810"/>
            <a:ext cx="721360" cy="18796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295400" y="2133600"/>
            <a:ext cx="4470400" cy="4267200"/>
          </a:xfrm>
          <a:prstGeom prst="ellipse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449320" y="2133600"/>
            <a:ext cx="4470400" cy="4267200"/>
          </a:xfrm>
          <a:prstGeom prst="ellipse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Important distinction </a:t>
            </a:r>
            <a:endParaRPr lang="en-US" dirty="0" smtClean="0"/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3667760" y="3293109"/>
            <a:ext cx="1905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chemeClr val="tx2"/>
                </a:solidFill>
              </a:rPr>
              <a:t>Arise following many, many experiments</a:t>
            </a:r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1584960" y="3282949"/>
            <a:ext cx="194564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tx2"/>
                </a:solidFill>
              </a:rPr>
              <a:t>Provides an 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explanation</a:t>
            </a:r>
            <a:r>
              <a:rPr lang="en-US" sz="2400" dirty="0">
                <a:solidFill>
                  <a:schemeClr val="tx2"/>
                </a:solidFill>
              </a:rPr>
              <a:t> of what occurs in nature</a:t>
            </a: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5867400" y="3429000"/>
            <a:ext cx="189992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tx2"/>
                </a:solidFill>
              </a:rPr>
              <a:t>Merely 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states</a:t>
            </a:r>
            <a:r>
              <a:rPr lang="en-US" sz="2400" dirty="0">
                <a:solidFill>
                  <a:schemeClr val="tx2"/>
                </a:solidFill>
              </a:rPr>
              <a:t> what occurs in nature</a:t>
            </a:r>
          </a:p>
        </p:txBody>
      </p:sp>
      <p:sp>
        <p:nvSpPr>
          <p:cNvPr id="3" name="TextBox 2"/>
          <p:cNvSpPr txBox="1"/>
          <p:nvPr/>
        </p:nvSpPr>
        <p:spPr>
          <a:xfrm rot="19263524">
            <a:off x="1484111" y="2419893"/>
            <a:ext cx="1452307" cy="495054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142704"/>
              </a:avLst>
            </a:prstTxWarp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Theory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3031087">
            <a:off x="6471849" y="2639691"/>
            <a:ext cx="1519266" cy="44053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126691"/>
              </a:avLst>
            </a:prstTxWarp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Law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615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  <p:bldP spid="82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n-US" altLang="zh-CN" dirty="0"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 smtClean="0">
                <a:ea typeface="宋体" pitchFamily="2" charset="-122"/>
              </a:rPr>
              <a:t>Independent Variable – </a:t>
            </a:r>
            <a:r>
              <a:rPr lang="en-US" altLang="zh-CN" dirty="0" smtClean="0">
                <a:ea typeface="宋体" pitchFamily="2" charset="-122"/>
              </a:rPr>
              <a:t>manipulated variable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 smtClean="0">
                <a:ea typeface="宋体" pitchFamily="2" charset="-122"/>
              </a:rPr>
              <a:t>Dependent Variable </a:t>
            </a:r>
            <a:r>
              <a:rPr lang="en-US" altLang="zh-CN" dirty="0" smtClean="0">
                <a:ea typeface="宋体" pitchFamily="2" charset="-122"/>
              </a:rPr>
              <a:t>– responding variable</a:t>
            </a:r>
          </a:p>
          <a:p>
            <a:pPr marL="533400" indent="-533400">
              <a:lnSpc>
                <a:spcPct val="90000"/>
              </a:lnSpc>
            </a:pPr>
            <a:endParaRPr lang="en-US" altLang="zh-CN" dirty="0"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 smtClean="0">
                <a:solidFill>
                  <a:schemeClr val="accent6"/>
                </a:solidFill>
                <a:ea typeface="宋体" pitchFamily="2" charset="-122"/>
              </a:rPr>
              <a:t>Control</a:t>
            </a:r>
            <a:r>
              <a:rPr lang="en-US" altLang="zh-CN" dirty="0" smtClean="0">
                <a:solidFill>
                  <a:schemeClr val="accent6"/>
                </a:solidFill>
                <a:ea typeface="宋体" pitchFamily="2" charset="-122"/>
              </a:rPr>
              <a:t>- </a:t>
            </a:r>
            <a:r>
              <a:rPr lang="en-US" dirty="0">
                <a:solidFill>
                  <a:schemeClr val="accent6"/>
                </a:solidFill>
              </a:rPr>
              <a:t>A standard of comparison for checking or verifying the results of an experiment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533400" indent="-533400">
              <a:lnSpc>
                <a:spcPct val="90000"/>
              </a:lnSpc>
            </a:pPr>
            <a:r>
              <a:rPr lang="en-US" i="1" dirty="0" smtClean="0">
                <a:solidFill>
                  <a:schemeClr val="accent6"/>
                </a:solidFill>
              </a:rPr>
              <a:t>Constant</a:t>
            </a:r>
            <a:r>
              <a:rPr lang="en-US" dirty="0" smtClean="0">
                <a:solidFill>
                  <a:schemeClr val="accent6"/>
                </a:solidFill>
              </a:rPr>
              <a:t> - A </a:t>
            </a:r>
            <a:r>
              <a:rPr lang="en-US" dirty="0">
                <a:solidFill>
                  <a:schemeClr val="accent6"/>
                </a:solidFill>
              </a:rPr>
              <a:t>quantity, condition, or factor that does not vary </a:t>
            </a:r>
            <a:r>
              <a:rPr lang="en-US" dirty="0" smtClean="0">
                <a:solidFill>
                  <a:schemeClr val="accent6"/>
                </a:solidFill>
              </a:rPr>
              <a:t>throughout the course of an experiment.</a:t>
            </a:r>
            <a:endParaRPr lang="en-US" altLang="zh-CN" dirty="0" smtClean="0">
              <a:solidFill>
                <a:schemeClr val="accent6"/>
              </a:solidFill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endParaRPr lang="en-US" altLang="zh-CN" i="1" dirty="0"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 smtClean="0">
                <a:solidFill>
                  <a:schemeClr val="accent1"/>
                </a:solidFill>
                <a:ea typeface="宋体" pitchFamily="2" charset="-122"/>
              </a:rPr>
              <a:t>Qualitative</a:t>
            </a:r>
            <a:r>
              <a:rPr lang="en-US" altLang="zh-CN" dirty="0" smtClean="0">
                <a:solidFill>
                  <a:schemeClr val="accent1"/>
                </a:solidFill>
                <a:ea typeface="宋体" pitchFamily="2" charset="-122"/>
              </a:rPr>
              <a:t>- </a:t>
            </a:r>
            <a:r>
              <a:rPr lang="en-US" altLang="zh-CN" dirty="0">
                <a:solidFill>
                  <a:schemeClr val="accent1"/>
                </a:solidFill>
                <a:ea typeface="宋体" pitchFamily="2" charset="-122"/>
              </a:rPr>
              <a:t>sensory observations (EX: brown)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zh-CN" i="1" dirty="0">
                <a:solidFill>
                  <a:schemeClr val="accent1"/>
                </a:solidFill>
                <a:ea typeface="宋体" pitchFamily="2" charset="-122"/>
              </a:rPr>
              <a:t>Quantitative- </a:t>
            </a:r>
            <a:r>
              <a:rPr lang="en-US" altLang="zh-CN" dirty="0">
                <a:solidFill>
                  <a:schemeClr val="accent1"/>
                </a:solidFill>
                <a:ea typeface="宋体" pitchFamily="2" charset="-122"/>
              </a:rPr>
              <a:t>numerical measurements</a:t>
            </a:r>
            <a:r>
              <a:rPr lang="en-US" altLang="zh-CN" i="1" dirty="0">
                <a:solidFill>
                  <a:schemeClr val="accent1"/>
                </a:solidFill>
                <a:ea typeface="宋体" pitchFamily="2" charset="-122"/>
              </a:rPr>
              <a:t> (EX: </a:t>
            </a:r>
            <a:r>
              <a:rPr lang="en-US" altLang="zh-CN" i="1" dirty="0" smtClean="0">
                <a:solidFill>
                  <a:schemeClr val="accent1"/>
                </a:solidFill>
                <a:ea typeface="宋体" pitchFamily="2" charset="-122"/>
              </a:rPr>
              <a:t>5 grams)</a:t>
            </a:r>
            <a:endParaRPr lang="en-US" altLang="zh-CN" i="1" dirty="0">
              <a:solidFill>
                <a:schemeClr val="accent1"/>
              </a:solidFill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endParaRPr lang="en-US" altLang="zh-CN" dirty="0">
              <a:ea typeface="宋体" pitchFamily="2" charset="-122"/>
            </a:endParaRPr>
          </a:p>
          <a:p>
            <a:pPr marL="533400" indent="-533400">
              <a:lnSpc>
                <a:spcPct val="90000"/>
              </a:lnSpc>
            </a:pPr>
            <a:r>
              <a:rPr lang="en-US" i="1" dirty="0">
                <a:solidFill>
                  <a:schemeClr val="hlink"/>
                </a:solidFill>
              </a:rPr>
              <a:t>Observation- </a:t>
            </a:r>
            <a:r>
              <a:rPr lang="en-US" altLang="zh-CN" dirty="0">
                <a:solidFill>
                  <a:schemeClr val="hlink"/>
                </a:solidFill>
                <a:ea typeface="宋体" pitchFamily="2" charset="-122"/>
              </a:rPr>
              <a:t>objective explanation of phenomena</a:t>
            </a:r>
            <a:endParaRPr lang="en-US" dirty="0">
              <a:solidFill>
                <a:schemeClr val="hlink"/>
              </a:solidFill>
            </a:endParaRPr>
          </a:p>
          <a:p>
            <a:pPr marL="533400" indent="-533400">
              <a:lnSpc>
                <a:spcPct val="90000"/>
              </a:lnSpc>
            </a:pPr>
            <a:r>
              <a:rPr lang="en-US" i="1" dirty="0">
                <a:solidFill>
                  <a:schemeClr val="hlink"/>
                </a:solidFill>
              </a:rPr>
              <a:t>Inference- </a:t>
            </a:r>
            <a:r>
              <a:rPr lang="en-US" altLang="zh-CN" dirty="0">
                <a:solidFill>
                  <a:schemeClr val="hlink"/>
                </a:solidFill>
                <a:ea typeface="宋体" pitchFamily="2" charset="-122"/>
              </a:rPr>
              <a:t>subjective explanation of phenomena</a:t>
            </a:r>
            <a:endParaRPr lang="en-US" dirty="0">
              <a:solidFill>
                <a:schemeClr val="hlink"/>
              </a:solidFill>
            </a:endParaRPr>
          </a:p>
          <a:p>
            <a:pPr marL="533400" indent="-533400">
              <a:lnSpc>
                <a:spcPct val="90000"/>
              </a:lnSpc>
            </a:pPr>
            <a:endParaRPr lang="en-US" i="1" dirty="0">
              <a:solidFill>
                <a:schemeClr val="hlink"/>
              </a:solidFill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Distinctions Continued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read sections 1.1-1.3 of the text.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The reading and presentations we have done thus far should enable you to complete:</a:t>
            </a:r>
          </a:p>
          <a:p>
            <a:pPr lvl="1"/>
            <a:r>
              <a:rPr lang="en-US" dirty="0"/>
              <a:t>Written work for chapter 1 (sections 1.1-1.3 only)</a:t>
            </a:r>
          </a:p>
          <a:p>
            <a:pPr lvl="1"/>
            <a:r>
              <a:rPr lang="en-US" dirty="0"/>
              <a:t>Supplemental Questions 1-5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As always, if you have questions about this material or need help with any of your work, make arrangements to see Mrs. Pav ASAP.</a:t>
            </a:r>
          </a:p>
          <a:p>
            <a:pPr marL="640080" lvl="2" indent="0">
              <a:buNone/>
            </a:pPr>
            <a:endParaRPr lang="en-US" dirty="0"/>
          </a:p>
          <a:p>
            <a:pPr marL="640080" lvl="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42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Properties that can be observed without changing the composition of </a:t>
            </a:r>
            <a:r>
              <a:rPr lang="en-US" sz="2800" u="sng" dirty="0" smtClean="0">
                <a:solidFill>
                  <a:schemeClr val="accent1">
                    <a:lumMod val="75000"/>
                  </a:schemeClr>
                </a:solidFill>
              </a:rPr>
              <a:t>matter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properties of matter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019802" y="2674620"/>
            <a:ext cx="2362198" cy="1084243"/>
            <a:chOff x="6019802" y="2674620"/>
            <a:chExt cx="2362198" cy="1084243"/>
          </a:xfrm>
        </p:grpSpPr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6248400" y="2743200"/>
              <a:ext cx="21336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Anything that has </a:t>
              </a:r>
              <a:r>
                <a:rPr kumimoji="0" lang="en-US" sz="2000" b="1" i="0" u="sng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mass</a:t>
              </a:r>
              <a:r>
                <a:rPr kumimoji="0" lang="en-US" sz="2000" b="1" i="0" u="sng" strike="noStrike" kern="0" cap="none" spc="0" normalizeH="0" baseline="3000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*</a:t>
              </a: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and takes up space</a:t>
              </a:r>
            </a:p>
          </p:txBody>
        </p:sp>
        <p:sp>
          <p:nvSpPr>
            <p:cNvPr id="7" name="Bent Arrow 6"/>
            <p:cNvSpPr/>
            <p:nvPr/>
          </p:nvSpPr>
          <p:spPr>
            <a:xfrm flipV="1">
              <a:off x="6019802" y="2674620"/>
              <a:ext cx="228598" cy="53340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77002" y="3758863"/>
            <a:ext cx="2377438" cy="1041231"/>
            <a:chOff x="6477002" y="3758863"/>
            <a:chExt cx="2377438" cy="1041231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6705600" y="3784431"/>
              <a:ext cx="214884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rial" charset="0"/>
                </a:rPr>
                <a:t>A measurement that reflects the amount of matter</a:t>
              </a:r>
            </a:p>
          </p:txBody>
        </p:sp>
        <p:sp>
          <p:nvSpPr>
            <p:cNvPr id="8" name="Bent Arrow 7"/>
            <p:cNvSpPr/>
            <p:nvPr/>
          </p:nvSpPr>
          <p:spPr>
            <a:xfrm flipV="1">
              <a:off x="6477002" y="3758863"/>
              <a:ext cx="228598" cy="53340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838200" y="3251031"/>
            <a:ext cx="4572000" cy="282538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75" lvl="0" indent="-3175">
              <a:spcBef>
                <a:spcPct val="20000"/>
              </a:spcBef>
              <a:buClr>
                <a:srgbClr val="336666"/>
              </a:buClr>
              <a:buSzPct val="70000"/>
            </a:pPr>
            <a:r>
              <a:rPr lang="en-US" sz="2400" kern="0" dirty="0">
                <a:solidFill>
                  <a:schemeClr val="accent1"/>
                </a:solidFill>
                <a:latin typeface="Arial"/>
              </a:rPr>
              <a:t>Extensive properties </a:t>
            </a:r>
            <a:r>
              <a:rPr lang="en-US" sz="2400" kern="0" dirty="0">
                <a:solidFill>
                  <a:schemeClr val="accent3">
                    <a:lumMod val="50000"/>
                  </a:schemeClr>
                </a:solidFill>
                <a:latin typeface="Arial"/>
              </a:rPr>
              <a:t>are dependent on the amount of matter present</a:t>
            </a:r>
          </a:p>
          <a:p>
            <a:pPr marL="3175" lvl="0" indent="-3175">
              <a:spcBef>
                <a:spcPct val="20000"/>
              </a:spcBef>
              <a:buClr>
                <a:srgbClr val="336666"/>
              </a:buClr>
              <a:buSzPct val="70000"/>
            </a:pPr>
            <a:endParaRPr lang="en-US" sz="2400" kern="0" dirty="0">
              <a:solidFill>
                <a:srgbClr val="000000"/>
              </a:solidFill>
              <a:latin typeface="Arial"/>
            </a:endParaRPr>
          </a:p>
          <a:p>
            <a:pPr marL="3175" lvl="0" indent="-3175">
              <a:spcBef>
                <a:spcPct val="20000"/>
              </a:spcBef>
              <a:buClr>
                <a:srgbClr val="336666"/>
              </a:buClr>
              <a:buSzPct val="70000"/>
            </a:pPr>
            <a:r>
              <a:rPr lang="en-US" sz="2400" kern="0" dirty="0">
                <a:solidFill>
                  <a:schemeClr val="accent1"/>
                </a:solidFill>
                <a:latin typeface="Arial"/>
              </a:rPr>
              <a:t>Intensive properties</a:t>
            </a:r>
            <a:r>
              <a:rPr lang="en-US" sz="2400" kern="0" dirty="0">
                <a:solidFill>
                  <a:schemeClr val="accent3">
                    <a:lumMod val="50000"/>
                  </a:schemeClr>
                </a:solidFill>
                <a:latin typeface="Arial"/>
              </a:rPr>
              <a:t> are independent of the amount of matter present.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26276" y="6251972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*not to be confused with weight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33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5214</TotalTime>
  <Words>656</Words>
  <Application>Microsoft Office PowerPoint</Application>
  <PresentationFormat>On-screen Show (4:3)</PresentationFormat>
  <Paragraphs>138</Paragraphs>
  <Slides>17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Grid</vt:lpstr>
      <vt:lpstr>Honors Chemistry  Chapters 1 + 2  </vt:lpstr>
      <vt:lpstr>Chemistry Defined</vt:lpstr>
      <vt:lpstr>Five Branches of Chemistry</vt:lpstr>
      <vt:lpstr>Chemistry Can Be…</vt:lpstr>
      <vt:lpstr>Scientific  Method</vt:lpstr>
      <vt:lpstr>Important distinction </vt:lpstr>
      <vt:lpstr>Important Distinctions Continued</vt:lpstr>
      <vt:lpstr>Benchmark </vt:lpstr>
      <vt:lpstr>Physical properties of matter</vt:lpstr>
      <vt:lpstr>states of Matter</vt:lpstr>
      <vt:lpstr>Classification of matter</vt:lpstr>
      <vt:lpstr>Separating Mixtures</vt:lpstr>
      <vt:lpstr>Classification of matter</vt:lpstr>
      <vt:lpstr>Changes to Matter</vt:lpstr>
      <vt:lpstr>Chemical Reactions</vt:lpstr>
      <vt:lpstr>INDICATIONS OF A CHEMICAL CHANGE</vt:lpstr>
      <vt:lpstr>Benchmark </vt:lpstr>
    </vt:vector>
  </TitlesOfParts>
  <Company>Upper Dublin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Chapters 1 &amp; 3</dc:title>
  <dc:creator>cmichene</dc:creator>
  <cp:lastModifiedBy>Dawn</cp:lastModifiedBy>
  <cp:revision>60</cp:revision>
  <dcterms:created xsi:type="dcterms:W3CDTF">2006-08-29T18:53:03Z</dcterms:created>
  <dcterms:modified xsi:type="dcterms:W3CDTF">2012-08-31T16:08:51Z</dcterms:modified>
</cp:coreProperties>
</file>